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3" r:id="rId17"/>
    <p:sldId id="272" r:id="rId18"/>
    <p:sldId id="274" r:id="rId19"/>
    <p:sldId id="276" r:id="rId20"/>
    <p:sldId id="278" r:id="rId21"/>
    <p:sldId id="277" r:id="rId22"/>
    <p:sldId id="279" r:id="rId23"/>
    <p:sldId id="285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2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4E0D1-6925-4FFF-92EC-29499C6D0346}" type="datetimeFigureOut">
              <a:rPr lang="es-ES" smtClean="0"/>
              <a:t>21/07/2016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F08A8-AD59-4FE8-A7C8-0D2FFE7D57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0176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6F05-FA01-4327-9BF1-A20167750AF1}" type="datetime1">
              <a:rPr lang="es-ES" smtClean="0"/>
              <a:t>21/07/2016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96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56F4-FEC3-40C6-A299-17AF7273951D}" type="datetime1">
              <a:rPr lang="es-ES" smtClean="0"/>
              <a:t>21/07/2016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2683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56EB-D3D8-436F-A8AE-5D0B72AF43BA}" type="datetime1">
              <a:rPr lang="es-ES" smtClean="0"/>
              <a:t>21/07/2016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436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CE5E-DA7D-42C8-8486-F1BB677DDAA7}" type="datetime1">
              <a:rPr lang="es-ES" smtClean="0"/>
              <a:t>21/07/2016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751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F43C-E7B4-4127-8BC1-F6E6E0635EA5}" type="datetime1">
              <a:rPr lang="es-ES" smtClean="0"/>
              <a:t>21/07/2016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99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0140-C46D-469D-A841-0B960AAB69FC}" type="datetime1">
              <a:rPr lang="es-ES" smtClean="0"/>
              <a:t>21/07/2016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1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27A8-633F-4E3A-87B3-8519F1543EFE}" type="datetime1">
              <a:rPr lang="es-ES" smtClean="0"/>
              <a:t>21/07/2016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202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C823-250C-4A98-B2D1-12766A963632}" type="datetime1">
              <a:rPr lang="es-ES" smtClean="0"/>
              <a:t>21/07/2016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64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5D95-70EB-431B-BA8D-5FC1D259EDBD}" type="datetime1">
              <a:rPr lang="es-ES" smtClean="0"/>
              <a:t>21/07/2016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0716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F284C8D-2965-44B5-ACF1-D06F60E28D5F}" type="datetime1">
              <a:rPr lang="es-ES" smtClean="0"/>
              <a:t>21/07/2016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1963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3DE83-A59D-40B1-9717-B269782FF5C2}" type="datetime1">
              <a:rPr lang="es-ES" smtClean="0"/>
              <a:t>21/07/2016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141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8504A85-8243-483F-8641-E1697B73775F}" type="datetime1">
              <a:rPr lang="es-ES" smtClean="0"/>
              <a:t>21/07/2016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44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0.png"/><Relationship Id="rId10" Type="http://schemas.microsoft.com/office/2007/relationships/hdphoto" Target="../media/hdphoto1.wdp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>
                <a:latin typeface="+mn-lt"/>
              </a:rPr>
              <a:t>3DCurator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s-ES" cap="none" dirty="0">
                <a:latin typeface="+mn-lt"/>
              </a:rPr>
              <a:t>Un visor 3D de TCs de esculturas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01" y="238631"/>
            <a:ext cx="2701255" cy="27012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94" y="1589259"/>
            <a:ext cx="2484161" cy="9072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9" y="418202"/>
            <a:ext cx="2785662" cy="83030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49324" y="5939370"/>
            <a:ext cx="57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Autor: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Francisco Javier Bolívar Lupiáñez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297556" y="5939370"/>
            <a:ext cx="57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Director: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Francisco Javier Melero Rus</a:t>
            </a:r>
          </a:p>
        </p:txBody>
      </p:sp>
    </p:spTree>
    <p:extLst>
      <p:ext uri="{BB962C8B-B14F-4D97-AF65-F5344CB8AC3E}">
        <p14:creationId xmlns:p14="http://schemas.microsoft.com/office/powerpoint/2010/main" val="3317647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024391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VOLUME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10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13" y="960115"/>
            <a:ext cx="10131573" cy="49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0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2976265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CHARTS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11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5" y="1047538"/>
            <a:ext cx="11769754" cy="476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47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712082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APPLICATION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12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864" y="570173"/>
            <a:ext cx="6744749" cy="575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3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8032"/>
              </p:ext>
            </p:extLst>
          </p:nvPr>
        </p:nvGraphicFramePr>
        <p:xfrm>
          <a:off x="2032000" y="948264"/>
          <a:ext cx="8128000" cy="4850956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48638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4157732"/>
                    </a:ext>
                  </a:extLst>
                </a:gridCol>
              </a:tblGrid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203976"/>
                  </a:ext>
                </a:extLst>
              </a:tr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454469"/>
                  </a:ext>
                </a:extLst>
              </a:tr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Pre-compilador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3816"/>
                  </a:ext>
                </a:extLst>
              </a:tr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Librerías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10752"/>
                  </a:ext>
                </a:extLst>
              </a:tr>
            </a:tbl>
          </a:graphicData>
        </a:graphic>
      </p:graphicFrame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13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29674" y="0"/>
            <a:ext cx="6551801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PLATAFORMA DE DESARROLLO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89" y="1047716"/>
            <a:ext cx="570452" cy="57045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179" y="2239631"/>
            <a:ext cx="738231" cy="76358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36" y="3507481"/>
            <a:ext cx="1088560" cy="6159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73" y="4719743"/>
            <a:ext cx="1967962" cy="61099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965" y="4576069"/>
            <a:ext cx="1072019" cy="89834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554" y="4560349"/>
            <a:ext cx="929780" cy="92978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158" b="97368" l="4000" r="98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765" y="2241821"/>
            <a:ext cx="747041" cy="709689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5404446" y="1705569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Windows 10 Pro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3494014" y="2951510"/>
            <a:ext cx="3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 Studio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Community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2013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7288517" y="2951510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Qt5.5.1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Designer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5455747" y="4123447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CMake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3.4.1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3329674" y="5324088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VTK 7.0.0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5221294" y="5330735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Qt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5.5.1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7421315" y="5324088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Boost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1.60.0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</p:spTree>
    <p:extLst>
      <p:ext uri="{BB962C8B-B14F-4D97-AF65-F5344CB8AC3E}">
        <p14:creationId xmlns:p14="http://schemas.microsoft.com/office/powerpoint/2010/main" val="913368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7826773" y="0"/>
            <a:ext cx="4219818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MARCHING CUBES 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14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8" y="0"/>
            <a:ext cx="462233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VOLUME RENDERING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07" y="1064462"/>
            <a:ext cx="4882393" cy="229960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637" y="1269662"/>
            <a:ext cx="1686791" cy="1889205"/>
          </a:xfrm>
          <a:prstGeom prst="rect">
            <a:avLst/>
          </a:prstGeom>
        </p:spPr>
      </p:pic>
      <p:sp>
        <p:nvSpPr>
          <p:cNvPr id="27" name="CuadroTexto 26"/>
          <p:cNvSpPr txBox="1"/>
          <p:nvPr/>
        </p:nvSpPr>
        <p:spPr>
          <a:xfrm>
            <a:off x="9033282" y="1269662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Datos volumétricos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9033283" y="2772152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Malla poligonal</a:t>
            </a:r>
          </a:p>
        </p:txBody>
      </p:sp>
      <p:sp>
        <p:nvSpPr>
          <p:cNvPr id="17" name="Flecha abajo 16"/>
          <p:cNvSpPr/>
          <p:nvPr/>
        </p:nvSpPr>
        <p:spPr>
          <a:xfrm>
            <a:off x="10121674" y="1819806"/>
            <a:ext cx="436228" cy="7801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103771"/>
              </p:ext>
            </p:extLst>
          </p:nvPr>
        </p:nvGraphicFramePr>
        <p:xfrm>
          <a:off x="1934128" y="4110511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367901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77022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Ventajas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Desventajas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50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Más</a:t>
                      </a:r>
                      <a:r>
                        <a:rPr lang="es-ES" baseline="0" dirty="0"/>
                        <a:t> rápida (una vez generada la malla)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Solo valores escalares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51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Un solo valor de </a:t>
                      </a:r>
                      <a:r>
                        <a:rPr lang="es-ES" dirty="0" err="1"/>
                        <a:t>iso</a:t>
                      </a:r>
                      <a:r>
                        <a:rPr lang="es-ES" dirty="0"/>
                        <a:t>-superficie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389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9474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7826773" y="0"/>
            <a:ext cx="3414475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TEXTURAS 2D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15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8" y="0"/>
            <a:ext cx="462233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VOLUME RENDERING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37" y="1357562"/>
            <a:ext cx="4462895" cy="162617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510324" y="1755151"/>
            <a:ext cx="2908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Direct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Volume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Rendering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128767"/>
              </p:ext>
            </p:extLst>
          </p:nvPr>
        </p:nvGraphicFramePr>
        <p:xfrm>
          <a:off x="1934128" y="4110511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367901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77022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Ventajas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Desventajas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50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Puede</a:t>
                      </a:r>
                      <a:r>
                        <a:rPr lang="es-ES" baseline="0" dirty="0"/>
                        <a:t> usar los gradientes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Cortes paralelos</a:t>
                      </a:r>
                      <a:r>
                        <a:rPr lang="es-ES" baseline="0" dirty="0"/>
                        <a:t> a los planos sagital, axial y coronal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51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996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7826773" y="0"/>
            <a:ext cx="3414475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TEXTURAS 3D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16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8" y="0"/>
            <a:ext cx="462233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VOLUME RENDERING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52" y="1267751"/>
            <a:ext cx="4462732" cy="1805796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510324" y="1755151"/>
            <a:ext cx="2908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Direct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Volume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Rendering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49820"/>
              </p:ext>
            </p:extLst>
          </p:nvPr>
        </p:nvGraphicFramePr>
        <p:xfrm>
          <a:off x="1934128" y="3918148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367901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77022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Ventajas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Desventajas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50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Puede</a:t>
                      </a:r>
                      <a:r>
                        <a:rPr lang="es-ES" baseline="0" dirty="0"/>
                        <a:t> usar los gradientes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Costosa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51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Más óptima</a:t>
                      </a:r>
                      <a:r>
                        <a:rPr lang="es-ES" baseline="0" dirty="0"/>
                        <a:t> usando memoria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90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Cortes paralelos</a:t>
                      </a:r>
                      <a:r>
                        <a:rPr lang="es-ES" baseline="0" dirty="0"/>
                        <a:t> a la dirección de vista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290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785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7826774" y="0"/>
            <a:ext cx="3338974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RAY CASTING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17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8" y="0"/>
            <a:ext cx="462233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VOLUME RENDERING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81" y="951627"/>
            <a:ext cx="8059243" cy="271965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8424724" y="1822263"/>
            <a:ext cx="2908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Direct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Volume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Rendering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387193"/>
              </p:ext>
            </p:extLst>
          </p:nvPr>
        </p:nvGraphicFramePr>
        <p:xfrm>
          <a:off x="1934128" y="4110511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367901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77022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Ventajas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Desventajas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50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Puede</a:t>
                      </a:r>
                      <a:r>
                        <a:rPr lang="es-ES" baseline="0" dirty="0"/>
                        <a:t> usar los gradientes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Costosa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51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Uso de la GPU acelera</a:t>
                      </a:r>
                      <a:r>
                        <a:rPr lang="es-ES" baseline="0" dirty="0"/>
                        <a:t> mucho el renderizado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290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059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18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8" y="0"/>
            <a:ext cx="6224785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FUNCIÓN DE TRANSFERENCIA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3476974" y="1620585"/>
            <a:ext cx="2908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Valor escalar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476974" y="2082250"/>
            <a:ext cx="331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Componente gradiente</a:t>
            </a:r>
          </a:p>
        </p:txBody>
      </p:sp>
      <p:sp>
        <p:nvSpPr>
          <p:cNvPr id="13" name="Cerrar llave 12"/>
          <p:cNvSpPr/>
          <p:nvPr/>
        </p:nvSpPr>
        <p:spPr>
          <a:xfrm flipH="1">
            <a:off x="3073212" y="1394189"/>
            <a:ext cx="300917" cy="1376122"/>
          </a:xfrm>
          <a:prstGeom prst="rightBrace">
            <a:avLst>
              <a:gd name="adj1" fmla="val 63975"/>
              <a:gd name="adj2" fmla="val 503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971150" y="1851417"/>
            <a:ext cx="999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Voxel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Flecha derecha 7"/>
          <p:cNvSpPr/>
          <p:nvPr/>
        </p:nvSpPr>
        <p:spPr>
          <a:xfrm>
            <a:off x="7053791" y="1770659"/>
            <a:ext cx="1333850" cy="623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8796993" y="1620585"/>
            <a:ext cx="1222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Color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8796993" y="2082250"/>
            <a:ext cx="1507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Opacidad</a:t>
            </a:r>
          </a:p>
        </p:txBody>
      </p:sp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074104"/>
              </p:ext>
            </p:extLst>
          </p:nvPr>
        </p:nvGraphicFramePr>
        <p:xfrm>
          <a:off x="2308369" y="3637652"/>
          <a:ext cx="502078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581">
                  <a:extLst>
                    <a:ext uri="{9D8B030D-6E8A-4147-A177-3AD203B41FA5}">
                      <a16:colId xmlns:a16="http://schemas.microsoft.com/office/drawing/2014/main" val="2805280251"/>
                    </a:ext>
                  </a:extLst>
                </a:gridCol>
                <a:gridCol w="1317071">
                  <a:extLst>
                    <a:ext uri="{9D8B030D-6E8A-4147-A177-3AD203B41FA5}">
                      <a16:colId xmlns:a16="http://schemas.microsoft.com/office/drawing/2014/main" val="3814264983"/>
                    </a:ext>
                  </a:extLst>
                </a:gridCol>
                <a:gridCol w="1275129">
                  <a:extLst>
                    <a:ext uri="{9D8B030D-6E8A-4147-A177-3AD203B41FA5}">
                      <a16:colId xmlns:a16="http://schemas.microsoft.com/office/drawing/2014/main" val="1734727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Computa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05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Escalar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91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Opacidad</a:t>
                      </a:r>
                      <a:r>
                        <a:rPr lang="es-ES" baseline="0" dirty="0"/>
                        <a:t> escalar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Escalar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Opacidad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76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Opacidad gradiente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Gradiente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Opacidad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749013"/>
                  </a:ext>
                </a:extLst>
              </a:tr>
            </a:tbl>
          </a:graphicData>
        </a:graphic>
      </p:graphicFrame>
      <p:sp>
        <p:nvSpPr>
          <p:cNvPr id="22" name="Cerrar llave 21"/>
          <p:cNvSpPr/>
          <p:nvPr/>
        </p:nvSpPr>
        <p:spPr>
          <a:xfrm>
            <a:off x="7415868" y="4318098"/>
            <a:ext cx="226502" cy="825806"/>
          </a:xfrm>
          <a:prstGeom prst="rightBrace">
            <a:avLst>
              <a:gd name="adj1" fmla="val 63975"/>
              <a:gd name="adj2" fmla="val 503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7808273" y="4377058"/>
            <a:ext cx="2583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Opacidad total: producto de ambos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76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19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9" y="0"/>
            <a:ext cx="2525240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PRESETS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FUNCIONALIDAD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375974" y="4344816"/>
            <a:ext cx="3456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Elegir entre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presets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por defecto: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CT-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WoodSculpture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CT-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OnlyWood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CT-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OnlyStucco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CT-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OnlyMetal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328" y="616120"/>
            <a:ext cx="4852363" cy="527248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31" y="990784"/>
            <a:ext cx="5994438" cy="2952925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4351732" y="4344816"/>
            <a:ext cx="223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Editar, importar y exportar en XML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4351732" y="5175813"/>
            <a:ext cx="2132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Guardar imagen generada en PNG o JPG</a:t>
            </a:r>
          </a:p>
        </p:txBody>
      </p:sp>
    </p:spTree>
    <p:extLst>
      <p:ext uri="{BB962C8B-B14F-4D97-AF65-F5344CB8AC3E}">
        <p14:creationId xmlns:p14="http://schemas.microsoft.com/office/powerpoint/2010/main" val="1282285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>
                <a:latin typeface="+mn-lt"/>
              </a:rPr>
            </a:br>
            <a:r>
              <a:rPr lang="es-ES" dirty="0">
                <a:latin typeface="+mn-lt"/>
              </a:rPr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17398" y="2168661"/>
            <a:ext cx="5219630" cy="380429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400" dirty="0"/>
              <a:t>Introducción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Planificación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Análisis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Diseño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Implementación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Funcionalidad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Demostración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Conclusiones y trabajos futuros</a:t>
            </a:r>
          </a:p>
        </p:txBody>
      </p:sp>
      <p:sp>
        <p:nvSpPr>
          <p:cNvPr id="7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252796" y="6459785"/>
            <a:ext cx="1312025" cy="365125"/>
          </a:xfrm>
        </p:spPr>
        <p:txBody>
          <a:bodyPr/>
          <a:lstStyle/>
          <a:p>
            <a:fld id="{AD955160-E673-470E-AB1B-6C2368B09ECD}" type="slidenum">
              <a:rPr lang="es-ES" sz="1400" smtClean="0"/>
              <a:t>2</a:t>
            </a:fld>
            <a:endParaRPr lang="es-ES" sz="14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</p:spTree>
    <p:extLst>
      <p:ext uri="{BB962C8B-B14F-4D97-AF65-F5344CB8AC3E}">
        <p14:creationId xmlns:p14="http://schemas.microsoft.com/office/powerpoint/2010/main" val="372069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20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9" y="0"/>
            <a:ext cx="4379206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PLANO DE CORTE (I)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FUNCIONALIDAD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7" y="1149231"/>
            <a:ext cx="6930737" cy="440008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8049833" y="3479114"/>
            <a:ext cx="332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Girar y mover arbitrariamente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8049834" y="1947880"/>
            <a:ext cx="3514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Elegir entre planos anatómicos: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Sagital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Axial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Coronal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8049833" y="4119969"/>
            <a:ext cx="3322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Guardar imagen del corte en PNG o JPG</a:t>
            </a:r>
          </a:p>
        </p:txBody>
      </p:sp>
    </p:spTree>
    <p:extLst>
      <p:ext uri="{BB962C8B-B14F-4D97-AF65-F5344CB8AC3E}">
        <p14:creationId xmlns:p14="http://schemas.microsoft.com/office/powerpoint/2010/main" val="167415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21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9" y="0"/>
            <a:ext cx="4765100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PLANO DE CORTE (y II)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FUNCIONALIDAD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9" y="786666"/>
            <a:ext cx="5181242" cy="26212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9" y="3566447"/>
            <a:ext cx="5181242" cy="2621202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6809994" y="4138384"/>
            <a:ext cx="4249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Ver interior de la figura: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Embón y otras juntas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Reestucados y repolicromados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Elementos metálicos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65" y="786666"/>
            <a:ext cx="5181242" cy="262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26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22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9" y="0"/>
            <a:ext cx="2365849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REGLAS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FUNCIONALIDAD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866985"/>
            <a:ext cx="5030121" cy="251506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3609649"/>
            <a:ext cx="5030121" cy="251506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6548205" y="1822045"/>
            <a:ext cx="4508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Gestionar reglas en cualquier visor: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Añadir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Eliminar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Habilitar/Deshabilitar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548204" y="3524659"/>
            <a:ext cx="4508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Medir: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Piezas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Agujeros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Elementos metálicos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Capas de estucado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124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23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9" y="0"/>
            <a:ext cx="4085592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ELIMINAR PARTES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FUNCIONALIDAD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375722" y="5206739"/>
            <a:ext cx="260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Borrar “islas” haciendo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click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sobre ellas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74" y="1103142"/>
            <a:ext cx="3617496" cy="361749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068" y="1103142"/>
            <a:ext cx="3617496" cy="3617496"/>
          </a:xfrm>
          <a:prstGeom prst="rect">
            <a:avLst/>
          </a:prstGeom>
        </p:spPr>
      </p:pic>
      <p:sp>
        <p:nvSpPr>
          <p:cNvPr id="11" name="Flecha derecha 10"/>
          <p:cNvSpPr/>
          <p:nvPr/>
        </p:nvSpPr>
        <p:spPr>
          <a:xfrm>
            <a:off x="5165996" y="2575005"/>
            <a:ext cx="1917451" cy="673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4372518" y="5683793"/>
            <a:ext cx="6825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*Isla: parte separada de otra por aire</a:t>
            </a:r>
          </a:p>
        </p:txBody>
      </p:sp>
    </p:spTree>
    <p:extLst>
      <p:ext uri="{BB962C8B-B14F-4D97-AF65-F5344CB8AC3E}">
        <p14:creationId xmlns:p14="http://schemas.microsoft.com/office/powerpoint/2010/main" val="3302655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24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9" y="0"/>
            <a:ext cx="4085592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EXTRAER MALLA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FUNCIONALIDAD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927" y="859521"/>
            <a:ext cx="4571894" cy="478905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4" y="859521"/>
            <a:ext cx="5771010" cy="3663815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54961" y="5002250"/>
            <a:ext cx="260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Generar malla con un valor de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iso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-superficie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559618" y="5002249"/>
            <a:ext cx="260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Extraer malla generada en formato STL</a:t>
            </a:r>
          </a:p>
        </p:txBody>
      </p:sp>
    </p:spTree>
    <p:extLst>
      <p:ext uri="{BB962C8B-B14F-4D97-AF65-F5344CB8AC3E}">
        <p14:creationId xmlns:p14="http://schemas.microsoft.com/office/powerpoint/2010/main" val="133067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25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925555" y="0"/>
            <a:ext cx="4143498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CONCLUSIONES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7264866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CONCLUSIONES Y TRABAJOS FUTUROS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11060" y="821918"/>
            <a:ext cx="515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TC &gt;&gt;&gt; radiografía tradicional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411060" y="1459171"/>
            <a:ext cx="11459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Conocer la estructura interna es primordial para un posterior proceso de restauración de calidad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411060" y="2460256"/>
            <a:ext cx="11459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Nivel de conocimiento informático de usuarios bajos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 Herramienta sencilla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411060" y="3092009"/>
            <a:ext cx="11459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Completa: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Lee, reconstruye y visualiza un volumen a partir de datos DICOM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Genera y visualiza cortes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Edita, importa y exporta función de transferencia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Elimina partes innecesarias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Guarda imágenes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Realiza medidas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Exporta malla poligonal de un material</a:t>
            </a:r>
          </a:p>
        </p:txBody>
      </p:sp>
    </p:spTree>
    <p:extLst>
      <p:ext uri="{BB962C8B-B14F-4D97-AF65-F5344CB8AC3E}">
        <p14:creationId xmlns:p14="http://schemas.microsoft.com/office/powerpoint/2010/main" val="3497256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26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925556" y="0"/>
            <a:ext cx="2755340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LOGROS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7264866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CONCLUSIONES Y TRABAJOS FUTUROS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1708100"/>
            <a:ext cx="5287113" cy="18100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91" y="1288694"/>
            <a:ext cx="2065716" cy="300020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81418" y="4393124"/>
            <a:ext cx="5287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Validado por Concha y Amparo, restauradoras de Artemisia Gestión de Patrimonio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594493" y="4762455"/>
            <a:ext cx="5287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Publicación aceptada en el CEIG 2016</a:t>
            </a:r>
          </a:p>
        </p:txBody>
      </p:sp>
    </p:spTree>
    <p:extLst>
      <p:ext uri="{BB962C8B-B14F-4D97-AF65-F5344CB8AC3E}">
        <p14:creationId xmlns:p14="http://schemas.microsoft.com/office/powerpoint/2010/main" val="2711156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27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925556" y="0"/>
            <a:ext cx="4639265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TRABAJOS FUTUROS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7264866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CONCLUSIONES Y TRABAJOS FUTUROS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45663" y="1022909"/>
            <a:ext cx="657989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Nueva funcionalidad: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Medir ángulos, áreas y volúmenes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Detectar y definir partes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Realizar anotaciones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Base de datos local con datos DICOM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45663" y="3455635"/>
            <a:ext cx="6365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Adaptación a dispositivos móviles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45663" y="4657256"/>
            <a:ext cx="6365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Estudiar ruido producido por el escáner y crear un filtro para disminuirlo 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87" y="2646342"/>
            <a:ext cx="1228132" cy="72699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172" y="2283788"/>
            <a:ext cx="762649" cy="83612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619" y="3099606"/>
            <a:ext cx="781464" cy="91768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23" y="1032177"/>
            <a:ext cx="1614165" cy="161416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1" t="17904" r="832" b="7885"/>
          <a:stretch/>
        </p:blipFill>
        <p:spPr>
          <a:xfrm>
            <a:off x="7558481" y="4107433"/>
            <a:ext cx="2225487" cy="170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55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sz="13800" b="1" dirty="0"/>
              <a:t>FIN</a:t>
            </a:r>
            <a:endParaRPr lang="es-ES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000" b="1" dirty="0"/>
              <a:t>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2750458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2123700" y="742019"/>
            <a:ext cx="1661023" cy="16891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1723937" y="1706087"/>
            <a:ext cx="1661023" cy="168913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1378306" y="2694341"/>
            <a:ext cx="1661023" cy="168913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989900" y="3877207"/>
            <a:ext cx="1661023" cy="1689139"/>
          </a:xfrm>
          <a:prstGeom prst="rect">
            <a:avLst/>
          </a:prstGeom>
        </p:spPr>
      </p:pic>
      <p:sp>
        <p:nvSpPr>
          <p:cNvPr id="3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3</a:t>
            </a:fld>
            <a:endParaRPr lang="es-ES"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122103" y="0"/>
            <a:ext cx="480549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DICOM </a:t>
            </a:r>
            <a:r>
              <a:rPr lang="es-ES" sz="2800" dirty="0">
                <a:sym typeface="Wingdings" panose="05000000000000000000" pitchFamily="2" charset="2"/>
              </a:rPr>
              <a:t> VOLUMEN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045" y="941447"/>
            <a:ext cx="2062705" cy="4624899"/>
          </a:xfrm>
          <a:prstGeom prst="rect">
            <a:avLst/>
          </a:prstGeom>
        </p:spPr>
      </p:pic>
      <p:sp>
        <p:nvSpPr>
          <p:cNvPr id="14" name="Flecha derecha 13"/>
          <p:cNvSpPr/>
          <p:nvPr/>
        </p:nvSpPr>
        <p:spPr>
          <a:xfrm>
            <a:off x="4721899" y="2986367"/>
            <a:ext cx="2860646" cy="911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-3583" y="5639389"/>
            <a:ext cx="34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Múltiples imágenes 2D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7759206" y="5639389"/>
            <a:ext cx="34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Reconstrucción volumétrica 3D</a:t>
            </a:r>
          </a:p>
        </p:txBody>
      </p:sp>
    </p:spTree>
    <p:extLst>
      <p:ext uri="{BB962C8B-B14F-4D97-AF65-F5344CB8AC3E}">
        <p14:creationId xmlns:p14="http://schemas.microsoft.com/office/powerpoint/2010/main" val="4030943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22103" y="0"/>
            <a:ext cx="4595769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TRABAJOS PREVIOS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4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7" y="3345064"/>
            <a:ext cx="2190750" cy="19011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2589" r="8932" b="21469"/>
          <a:stretch/>
        </p:blipFill>
        <p:spPr>
          <a:xfrm>
            <a:off x="2754296" y="3345064"/>
            <a:ext cx="2055664" cy="190119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474367" y="5246254"/>
            <a:ext cx="433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Estudio anatómico de momias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2" b="1610"/>
          <a:stretch/>
        </p:blipFill>
        <p:spPr>
          <a:xfrm>
            <a:off x="1786026" y="1219309"/>
            <a:ext cx="1668119" cy="15693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131" y="1219309"/>
            <a:ext cx="1271996" cy="156930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5" y="1219310"/>
            <a:ext cx="1233506" cy="1569306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71533" y="2788615"/>
            <a:ext cx="433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Medicina</a:t>
            </a:r>
          </a:p>
        </p:txBody>
      </p:sp>
      <p:sp>
        <p:nvSpPr>
          <p:cNvPr id="14" name="Cerrar llave 13"/>
          <p:cNvSpPr/>
          <p:nvPr/>
        </p:nvSpPr>
        <p:spPr>
          <a:xfrm>
            <a:off x="4922300" y="1006351"/>
            <a:ext cx="678446" cy="4613945"/>
          </a:xfrm>
          <a:prstGeom prst="rightBrace">
            <a:avLst>
              <a:gd name="adj1" fmla="val 63975"/>
              <a:gd name="adj2" fmla="val 503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318" y="3637700"/>
            <a:ext cx="1438992" cy="145041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24" y="2443189"/>
            <a:ext cx="714758" cy="71475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28" y="2018644"/>
            <a:ext cx="1563848" cy="156384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98" y="1682431"/>
            <a:ext cx="1570664" cy="49975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406" y="800898"/>
            <a:ext cx="1218415" cy="296727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944" y="800898"/>
            <a:ext cx="1266184" cy="2967274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9006358" y="3768172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Esculturas</a:t>
            </a: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267" y="4854462"/>
            <a:ext cx="908227" cy="908227"/>
          </a:xfrm>
          <a:prstGeom prst="rect">
            <a:avLst/>
          </a:prstGeom>
        </p:spPr>
      </p:pic>
      <p:sp>
        <p:nvSpPr>
          <p:cNvPr id="23" name="Cerrar llave 22"/>
          <p:cNvSpPr/>
          <p:nvPr/>
        </p:nvSpPr>
        <p:spPr>
          <a:xfrm rot="5400000">
            <a:off x="10065899" y="3072970"/>
            <a:ext cx="438965" cy="2558877"/>
          </a:xfrm>
          <a:prstGeom prst="rightBrace">
            <a:avLst>
              <a:gd name="adj1" fmla="val 40481"/>
              <a:gd name="adj2" fmla="val 493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98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5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122103" y="0"/>
            <a:ext cx="3580701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MOTIVACIÓN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39931" y="4292321"/>
            <a:ext cx="984448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 historiadores del arte: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Comparar técnicas de ensamblaje, montaje de embón, estucado…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Autentificar, datar o atribuir una obra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753" y="981075"/>
            <a:ext cx="3470922" cy="235267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39931" y="981075"/>
            <a:ext cx="5564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Escasez de software especializado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339930" y="1713368"/>
            <a:ext cx="8409963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Gran funcionalidad para restauradores: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Estudio tridimensional e interno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Identificar elementos metálicos ocultos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Detectar problemas estructurales en el embón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Localizar ataques de xilófagos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Identificar reestucados y repolicromados</a:t>
            </a:r>
          </a:p>
        </p:txBody>
      </p:sp>
    </p:spTree>
    <p:extLst>
      <p:ext uri="{BB962C8B-B14F-4D97-AF65-F5344CB8AC3E}">
        <p14:creationId xmlns:p14="http://schemas.microsoft.com/office/powerpoint/2010/main" val="260003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22104" y="0"/>
            <a:ext cx="5221796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 DE GANTT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PLANIFICACIÓN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6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" b="1301"/>
          <a:stretch/>
        </p:blipFill>
        <p:spPr>
          <a:xfrm>
            <a:off x="1323975" y="555080"/>
            <a:ext cx="9740335" cy="5778402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8712299" y="1062570"/>
            <a:ext cx="2982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Inicio: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13/11/15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Fin: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9/6/16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Horas: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~300 </a:t>
            </a:r>
          </a:p>
        </p:txBody>
      </p:sp>
    </p:spTree>
    <p:extLst>
      <p:ext uri="{BB962C8B-B14F-4D97-AF65-F5344CB8AC3E}">
        <p14:creationId xmlns:p14="http://schemas.microsoft.com/office/powerpoint/2010/main" val="1153265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22104" y="0"/>
            <a:ext cx="3307272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RESULTADOS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PLANIFICACIÓN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7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14604" y="3868193"/>
            <a:ext cx="2982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Inicio: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13/11/15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Fin: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7/7/16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Horas: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~350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368" y="1512294"/>
            <a:ext cx="6682452" cy="33445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2" y="1347538"/>
            <a:ext cx="5190199" cy="20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46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40377" y="0"/>
            <a:ext cx="5179547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HISTORIAS DE USUARIO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ANÁLISIS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8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44508"/>
              </p:ext>
            </p:extLst>
          </p:nvPr>
        </p:nvGraphicFramePr>
        <p:xfrm>
          <a:off x="77682" y="674543"/>
          <a:ext cx="12009342" cy="5034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714">
                  <a:extLst>
                    <a:ext uri="{9D8B030D-6E8A-4147-A177-3AD203B41FA5}">
                      <a16:colId xmlns:a16="http://schemas.microsoft.com/office/drawing/2014/main" val="2143769100"/>
                    </a:ext>
                  </a:extLst>
                </a:gridCol>
                <a:gridCol w="3525828">
                  <a:extLst>
                    <a:ext uri="{9D8B030D-6E8A-4147-A177-3AD203B41FA5}">
                      <a16:colId xmlns:a16="http://schemas.microsoft.com/office/drawing/2014/main" val="346602749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077874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51759315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719016868"/>
                    </a:ext>
                  </a:extLst>
                </a:gridCol>
                <a:gridCol w="545079">
                  <a:extLst>
                    <a:ext uri="{9D8B030D-6E8A-4147-A177-3AD203B41FA5}">
                      <a16:colId xmlns:a16="http://schemas.microsoft.com/office/drawing/2014/main" val="3399591852"/>
                    </a:ext>
                  </a:extLst>
                </a:gridCol>
                <a:gridCol w="3515721">
                  <a:extLst>
                    <a:ext uri="{9D8B030D-6E8A-4147-A177-3AD203B41FA5}">
                      <a16:colId xmlns:a16="http://schemas.microsoft.com/office/drawing/2014/main" val="208514641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8877071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0069820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53783590"/>
                    </a:ext>
                  </a:extLst>
                </a:gridCol>
              </a:tblGrid>
              <a:tr h="322969">
                <a:tc>
                  <a:txBody>
                    <a:bodyPr/>
                    <a:lstStyle/>
                    <a:p>
                      <a:r>
                        <a:rPr lang="es-ES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Dep</a:t>
                      </a:r>
                      <a:r>
                        <a:rPr lang="es-E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Est</a:t>
                      </a:r>
                      <a:r>
                        <a:rPr lang="es-E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Prio</a:t>
                      </a:r>
                      <a:r>
                        <a:rPr lang="es-E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Dep</a:t>
                      </a:r>
                      <a:r>
                        <a:rPr lang="es-E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Est</a:t>
                      </a:r>
                      <a:r>
                        <a:rPr lang="es-E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Prio</a:t>
                      </a:r>
                      <a:r>
                        <a:rPr lang="es-ES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935282"/>
                  </a:ext>
                </a:extLst>
              </a:tr>
              <a:tr h="551223">
                <a:tc>
                  <a:txBody>
                    <a:bodyPr/>
                    <a:lstStyle/>
                    <a:p>
                      <a:r>
                        <a:rPr lang="es-ES" sz="1600" b="0" i="0" dirty="0"/>
                        <a:t>1*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b="0" dirty="0"/>
                        <a:t>Cargar</a:t>
                      </a:r>
                      <a:r>
                        <a:rPr lang="es-ES" sz="1600" b="0" baseline="0" dirty="0"/>
                        <a:t> datos DICOM</a:t>
                      </a:r>
                      <a:endParaRPr lang="es-E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Posiciones del plano de corte por defecto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272004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b="0" i="0" dirty="0"/>
                        <a:t>2*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b="0" dirty="0"/>
                        <a:t>Generar</a:t>
                      </a:r>
                      <a:r>
                        <a:rPr lang="es-ES" sz="1600" b="0" baseline="0" dirty="0"/>
                        <a:t> reconstrucción 3D</a:t>
                      </a:r>
                      <a:endParaRPr lang="es-E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13*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Guardar imágenes de las ventanas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00525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b="0" i="0" dirty="0"/>
                        <a:t>3*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b="0" dirty="0"/>
                        <a:t>Cambiar color de fondo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Realizar medida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974008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Cambiar material de la figura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Añadir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1196"/>
                  </a:ext>
                </a:extLst>
              </a:tr>
              <a:tr h="551223">
                <a:tc>
                  <a:txBody>
                    <a:bodyPr/>
                    <a:lstStyle/>
                    <a:p>
                      <a:r>
                        <a:rPr lang="es-ES" sz="1600" dirty="0"/>
                        <a:t>5*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b="0" dirty="0"/>
                        <a:t>Funciones de transferencia por defecto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Eliminar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981257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6**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Editar función de transferencia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Habilitar/Deshabilita</a:t>
                      </a:r>
                      <a:r>
                        <a:rPr lang="es-ES" sz="1600" baseline="0" dirty="0"/>
                        <a:t>r regla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167159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Exportar función de transferencia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Eliminar partes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018654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Importar función de transferencia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Generar malla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571767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9*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Generar</a:t>
                      </a:r>
                      <a:r>
                        <a:rPr lang="es-ES" sz="1600" baseline="0" dirty="0"/>
                        <a:t> y visualizar cortes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Mallas de materiales por defecto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010429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10*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Editar plano de corte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Exportar malla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3202"/>
                  </a:ext>
                </a:extLst>
              </a:tr>
              <a:tr h="609247">
                <a:tc>
                  <a:txBody>
                    <a:bodyPr/>
                    <a:lstStyle/>
                    <a:p>
                      <a:r>
                        <a:rPr lang="es-E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Habilitar/Deshabilitar</a:t>
                      </a:r>
                      <a:r>
                        <a:rPr lang="es-ES" sz="1600" baseline="0" dirty="0"/>
                        <a:t> plano de corte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Mostrar valor</a:t>
                      </a:r>
                      <a:r>
                        <a:rPr lang="es-ES" baseline="0" dirty="0"/>
                        <a:t> escalar de un pixel en HU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470621"/>
                  </a:ext>
                </a:extLst>
              </a:tr>
            </a:tbl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7726262" y="5745322"/>
            <a:ext cx="4360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Total: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83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Ptos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de historia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77682" y="5745322"/>
            <a:ext cx="4519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*Historia de usuario inicial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7682" y="6021347"/>
            <a:ext cx="4519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**Historia de usuario inicial modificada</a:t>
            </a:r>
          </a:p>
        </p:txBody>
      </p:sp>
    </p:spTree>
    <p:extLst>
      <p:ext uri="{BB962C8B-B14F-4D97-AF65-F5344CB8AC3E}">
        <p14:creationId xmlns:p14="http://schemas.microsoft.com/office/powerpoint/2010/main" val="3008746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9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840377" y="0"/>
            <a:ext cx="3814465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ARQUITECTURA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963985"/>
              </p:ext>
            </p:extLst>
          </p:nvPr>
        </p:nvGraphicFramePr>
        <p:xfrm>
          <a:off x="2032000" y="948264"/>
          <a:ext cx="8128000" cy="4850956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48638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4157732"/>
                    </a:ext>
                  </a:extLst>
                </a:gridCol>
              </a:tblGrid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Librerías</a:t>
                      </a:r>
                      <a:r>
                        <a:rPr lang="es-ES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alto nivel</a:t>
                      </a:r>
                      <a:endParaRPr lang="es-E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203976"/>
                  </a:ext>
                </a:extLst>
              </a:tr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Librerías</a:t>
                      </a:r>
                      <a:r>
                        <a:rPr lang="es-ES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bajo nivel</a:t>
                      </a:r>
                      <a:endParaRPr lang="es-E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454469"/>
                  </a:ext>
                </a:extLst>
              </a:tr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Lenguaje de programación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3816"/>
                  </a:ext>
                </a:extLst>
              </a:tr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Hardware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10752"/>
                  </a:ext>
                </a:extLst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32" y="4767144"/>
            <a:ext cx="810879" cy="8108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051" y="4742000"/>
            <a:ext cx="1045975" cy="883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557" y="4820808"/>
            <a:ext cx="1098383" cy="7253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47" y="4756229"/>
            <a:ext cx="1127904" cy="83271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411" y="3537284"/>
            <a:ext cx="880561" cy="88056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71" y="2287533"/>
            <a:ext cx="2101892" cy="91136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2"/>
          <a:stretch/>
        </p:blipFill>
        <p:spPr>
          <a:xfrm>
            <a:off x="7659916" y="1166917"/>
            <a:ext cx="2402541" cy="78223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73" y="1019696"/>
            <a:ext cx="1243227" cy="124322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40" y="958486"/>
            <a:ext cx="1444291" cy="1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726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Lato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606</TotalTime>
  <Words>1073</Words>
  <Application>Microsoft Office PowerPoint</Application>
  <PresentationFormat>Panorámica</PresentationFormat>
  <Paragraphs>378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Arial</vt:lpstr>
      <vt:lpstr>Calibri</vt:lpstr>
      <vt:lpstr>Lato</vt:lpstr>
      <vt:lpstr>Lato Light</vt:lpstr>
      <vt:lpstr>Wingdings</vt:lpstr>
      <vt:lpstr>Retrospección</vt:lpstr>
      <vt:lpstr>3DCurator</vt:lpstr>
      <vt:lpstr> Índice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3DCurator</dc:title>
  <dc:creator>Francisco Javier Bolívar Lupiáñez</dc:creator>
  <cp:lastModifiedBy>Francisco Javier Bolívar Lupiáñez</cp:lastModifiedBy>
  <cp:revision>39</cp:revision>
  <dcterms:created xsi:type="dcterms:W3CDTF">2016-07-14T08:54:38Z</dcterms:created>
  <dcterms:modified xsi:type="dcterms:W3CDTF">2016-07-21T12:28:55Z</dcterms:modified>
</cp:coreProperties>
</file>